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4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96" d="100"/>
          <a:sy n="96" d="100"/>
        </p:scale>
        <p:origin x="378" y="78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5282F153-3F37-0F45-9E97-73ACFA13230C}" type="datetime1">
              <a:rPr lang="en-US"/>
              <a:pPr lvl="0">
                <a:defRPr/>
              </a:pPr>
              <a:t>8/20/2024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en-US"/>
              <a:t>Click to edit Master text styles</a:t>
            </a:r>
          </a:p>
          <a:p>
            <a:pPr lvl="1">
              <a:defRPr/>
            </a:pPr>
            <a:r>
              <a:rPr lang="en-US"/>
              <a:t>Second level</a:t>
            </a:r>
          </a:p>
          <a:p>
            <a:pPr lvl="2">
              <a:defRPr/>
            </a:pPr>
            <a:r>
              <a:rPr lang="en-US"/>
              <a:t>Third level</a:t>
            </a:r>
          </a:p>
          <a:p>
            <a:pPr lvl="3">
              <a:defRPr/>
            </a:pPr>
            <a:r>
              <a:rPr lang="en-US"/>
              <a:t>Fourth level</a:t>
            </a:r>
          </a:p>
          <a:p>
            <a:pPr lvl="4">
              <a:defRPr/>
            </a:pPr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CE5E9CC1-C706-0F49-92D6-E571CC5EEA8F}" type="slidenum">
              <a:rPr lang="en-US"/>
              <a:pPr lvl="0"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9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097278" y="2556510"/>
            <a:ext cx="12435838" cy="1764030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194559" y="4663440"/>
            <a:ext cx="10241279" cy="210312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940A130E-E3B8-4EBE-931F-81B26B8448AA}" type="datetime1">
              <a:rPr lang="ko-KR" altLang="en-US"/>
              <a:pPr lvl="0">
                <a:defRPr/>
              </a:pPr>
              <a:t>2024-08-20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800C6A38-4290-41DD-B95C-4155372FD4A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간지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2556510"/>
            <a:ext cx="14630401" cy="1764030"/>
          </a:xfrm>
        </p:spPr>
        <p:txBody>
          <a:bodyPr>
            <a:normAutofit/>
          </a:bodyPr>
          <a:lstStyle>
            <a:lvl1pPr>
              <a:defRPr sz="4400" b="1"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CA348888-F454-4AD2-BA62-3AF29D9807C0}" type="datetime1">
              <a:rPr lang="ko-KR" altLang="en-US"/>
              <a:pPr lvl="0">
                <a:defRPr/>
              </a:pPr>
              <a:t>2024-08-20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목차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31518" y="329565"/>
            <a:ext cx="13167358" cy="1371600"/>
          </a:xfrm>
        </p:spPr>
        <p:txBody>
          <a:bodyPr/>
          <a:lstStyle>
            <a:lvl1pPr>
              <a:defRPr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4"/>
          </p:nvPr>
        </p:nvSpPr>
        <p:spPr>
          <a:xfrm>
            <a:off x="3428972" y="2657475"/>
            <a:ext cx="7772425" cy="3857624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</a:lstStyle>
          <a:p>
            <a:pPr lvl="0">
              <a:defRPr/>
            </a:pPr>
            <a:r>
              <a:rPr lang="ko-KR" altLang="en-US"/>
              <a:t>첫째 목차</a:t>
            </a:r>
          </a:p>
          <a:p>
            <a:pPr lvl="0">
              <a:defRPr/>
            </a:pPr>
            <a:r>
              <a:rPr lang="ko-KR" altLang="en-US"/>
              <a:t>둘째 목차</a:t>
            </a:r>
          </a:p>
          <a:p>
            <a:pPr lvl="0">
              <a:defRPr/>
            </a:pPr>
            <a:r>
              <a:rPr lang="ko-KR" altLang="en-US"/>
              <a:t>셋째 목차</a:t>
            </a:r>
          </a:p>
          <a:p>
            <a:pPr lvl="0">
              <a:defRPr/>
            </a:pPr>
            <a:r>
              <a:rPr lang="ko-KR" altLang="en-US"/>
              <a:t>넷째 목차</a:t>
            </a:r>
          </a:p>
          <a:p>
            <a:pPr lvl="0">
              <a:defRPr/>
            </a:pPr>
            <a:r>
              <a:rPr lang="ko-KR" altLang="en-US"/>
              <a:t>다섯째 목차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956FEC12-A4C9-4837-AF94-AD867782C04C}" type="datetime1">
              <a:rPr lang="ko-KR" altLang="en-US"/>
              <a:pPr lvl="0">
                <a:defRPr/>
              </a:pPr>
              <a:t>2024-08-20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본문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10607039" y="329565"/>
            <a:ext cx="3291839" cy="7021830"/>
          </a:xfrm>
        </p:spPr>
        <p:txBody>
          <a:bodyPr vert="eaVert"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731518" y="329565"/>
            <a:ext cx="9631679" cy="7021830"/>
          </a:xfrm>
        </p:spPr>
        <p:txBody>
          <a:bodyPr vert="eaVert"/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957F84A3-4F29-4053-ACFD-1BAF2D3F140C}" type="datetime1">
              <a:rPr lang="ko-KR" altLang="en-US"/>
              <a:pPr lvl="0">
                <a:defRPr/>
              </a:pPr>
              <a:t>2024-08-20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4953836A-82A3-4C8B-9D31-CD724F3673ED}" type="datetime1">
              <a:rPr lang="ko-KR" altLang="en-US"/>
              <a:pPr lvl="0">
                <a:defRPr/>
              </a:pPr>
              <a:t>2024-08-20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AD2EBAF6-36D0-4DD8-B695-D4C1B37E35D6}" type="datetime1">
              <a:rPr lang="ko-KR" altLang="en-US"/>
              <a:pPr lvl="0">
                <a:defRPr/>
              </a:pPr>
              <a:t>2024-08-20</a:t>
            </a:fld>
            <a:endParaRPr lang="ko-KR" altLang="en-US"/>
          </a:p>
        </p:txBody>
      </p:sp>
      <p:sp>
        <p:nvSpPr>
          <p:cNvPr id="3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55699" y="5288280"/>
            <a:ext cx="12435838" cy="163449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155699" y="3488055"/>
            <a:ext cx="12435838" cy="1800224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60728D28-603B-4EFC-80F8-17E5E9107035}" type="datetime1">
              <a:rPr lang="ko-KR" altLang="en-US"/>
              <a:pPr lvl="0">
                <a:defRPr/>
              </a:pPr>
              <a:t>2024-08-20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내용 2개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731518" y="1920240"/>
            <a:ext cx="6461759" cy="54311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7437119" y="1920240"/>
            <a:ext cx="6461759" cy="54311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A27A1F4E-0809-4239-8034-C38E431DAF92}" type="datetime1">
              <a:rPr lang="ko-KR" altLang="en-US"/>
              <a:pPr lvl="0">
                <a:defRPr/>
              </a:pPr>
              <a:t>2024-08-20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5E0DA496-7307-4E8B-88DE-CB97B48BAB6F}" type="datetime1">
              <a:rPr lang="ko-KR" altLang="en-US"/>
              <a:pPr lvl="0">
                <a:defRPr/>
              </a:pPr>
              <a:t>2024-08-20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표" type="tbl" preserve="1">
  <p:cSld name="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표 개체 틀 2"/>
          <p:cNvSpPr>
            <a:spLocks noGrp="1"/>
          </p:cNvSpPr>
          <p:nvPr>
            <p:ph type="tbl" sz="quarter" idx="13"/>
          </p:nvPr>
        </p:nvSpPr>
        <p:spPr>
          <a:xfrm>
            <a:off x="729644" y="1971675"/>
            <a:ext cx="13167358" cy="5430240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pPr lvl="0">
              <a:defRPr/>
            </a:pPr>
            <a:r>
              <a:rPr lang="ko-KR" altLang="en-US"/>
              <a:t>표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58721E90-850C-410B-8B89-8394F580CFDA}" type="datetime1">
              <a:rPr lang="ko-KR" altLang="en-US"/>
              <a:pPr lvl="0">
                <a:defRPr/>
              </a:pPr>
              <a:t>2024-08-20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내용 4개" type="fourObj" preserve="1">
  <p:cSld name="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731518" y="1920240"/>
            <a:ext cx="6461759" cy="26352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2"/>
          </p:nvPr>
        </p:nvSpPr>
        <p:spPr>
          <a:xfrm>
            <a:off x="7437119" y="1920240"/>
            <a:ext cx="6461759" cy="26352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3"/>
          </p:nvPr>
        </p:nvSpPr>
        <p:spPr>
          <a:xfrm>
            <a:off x="729644" y="4781064"/>
            <a:ext cx="6461759" cy="26352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7435243" y="4781064"/>
            <a:ext cx="6461759" cy="26352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5ACE7E28-9336-4363-8674-B91477D8F243}" type="datetime1">
              <a:rPr lang="ko-KR" altLang="en-US"/>
              <a:pPr lvl="0">
                <a:defRPr/>
              </a:pPr>
              <a:t>2024-08-20</a:t>
            </a:fld>
            <a:endParaRPr lang="ko-KR" altLang="en-US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그림 및 설명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867659" y="5760720"/>
            <a:ext cx="8778239" cy="680085"/>
          </a:xfrm>
        </p:spPr>
        <p:txBody>
          <a:bodyPr anchor="b"/>
          <a:lstStyle>
            <a:lvl1pPr algn="l">
              <a:defRPr sz="2000" b="1"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867659" y="735330"/>
            <a:ext cx="8778239" cy="493776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>
              <a:defRPr/>
            </a:pPr>
            <a:r>
              <a:rPr lang="ko-KR" altLang="en-US"/>
              <a:t>그림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867659" y="6440806"/>
            <a:ext cx="8778239" cy="96583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5ACE7E28-9336-4363-8674-B91477D8F243}" type="datetime1">
              <a:rPr lang="ko-KR" altLang="en-US"/>
              <a:pPr lvl="0">
                <a:defRPr/>
              </a:pPr>
              <a:t>2024-08-20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한컴오피스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731518" y="329565"/>
            <a:ext cx="13167358" cy="13716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31518" y="1920240"/>
            <a:ext cx="13167358" cy="5431156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731518" y="7627620"/>
            <a:ext cx="3413759" cy="43815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fld id="{D422D86A-5F52-4165-8473-F1B836277586}" type="datetime1">
              <a:rPr lang="ko-KR" altLang="en-US"/>
              <a:pPr lvl="0">
                <a:defRPr/>
              </a:pPr>
              <a:t>2024-08-20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998719" y="7627620"/>
            <a:ext cx="4632959" cy="43815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0485119" y="7627620"/>
            <a:ext cx="3413759" cy="43815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</p:sldLayoutIdLst>
  <p:transition/>
  <p:hf sldNum="0"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rtl="0" eaLnBrk="1" latinLnBrk="1" hangingPunct="1">
        <a:defRPr>
          <a:solidFill>
            <a:schemeClr val="tx2"/>
          </a:solidFill>
        </a:defRPr>
      </a:lvl2pPr>
      <a:lvl3pPr rtl="0" eaLnBrk="1" latinLnBrk="1" hangingPunct="1">
        <a:defRPr>
          <a:solidFill>
            <a:schemeClr val="tx2"/>
          </a:solidFill>
        </a:defRPr>
      </a:lvl3pPr>
      <a:lvl4pPr rtl="0" eaLnBrk="1" latinLnBrk="1" hangingPunct="1">
        <a:defRPr>
          <a:solidFill>
            <a:schemeClr val="tx2"/>
          </a:solidFill>
        </a:defRPr>
      </a:lvl4pPr>
      <a:lvl5pPr rtl="0" eaLnBrk="1" latinLnBrk="1" hangingPunct="1">
        <a:defRPr>
          <a:solidFill>
            <a:schemeClr val="tx2"/>
          </a:solidFill>
        </a:defRPr>
      </a:lvl5pPr>
      <a:lvl6pPr rtl="0" eaLnBrk="1" latinLnBrk="1" hangingPunct="1">
        <a:defRPr>
          <a:solidFill>
            <a:schemeClr val="tx2"/>
          </a:solidFill>
        </a:defRPr>
      </a:lvl6pPr>
      <a:lvl7pPr rtl="0" eaLnBrk="1" latinLnBrk="1" hangingPunct="1">
        <a:defRPr>
          <a:solidFill>
            <a:schemeClr val="tx2"/>
          </a:solidFill>
        </a:defRPr>
      </a:lvl7pPr>
      <a:lvl8pPr rtl="0" eaLnBrk="1" latinLnBrk="1" hangingPunct="1">
        <a:defRPr>
          <a:solidFill>
            <a:schemeClr val="tx2"/>
          </a:solidFill>
        </a:defRPr>
      </a:lvl8pPr>
      <a:lvl9pPr rtl="0"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4310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915162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2794278"/>
            <a:ext cx="7477601" cy="958215"/>
          </a:xfrm>
          <a:prstGeom prst="rect">
            <a:avLst/>
          </a:prstGeom>
          <a:noFill/>
          <a:ln/>
        </p:spPr>
        <p:txBody>
          <a:bodyPr wrap="none" anchor="t"/>
          <a:lstStyle/>
          <a:p>
            <a:pPr marL="0" indent="0">
              <a:lnSpc>
                <a:spcPts val="7544"/>
              </a:lnSpc>
              <a:buNone/>
              <a:defRPr/>
            </a:pPr>
            <a:r>
              <a:rPr lang="en-US" sz="6036" dirty="0" err="1">
                <a:solidFill>
                  <a:srgbClr val="AE8625"/>
                </a:solidFill>
                <a:latin typeface="Prata"/>
                <a:ea typeface="Prata"/>
                <a:cs typeface="Prata"/>
              </a:rPr>
              <a:t>무굴미술</a:t>
            </a:r>
            <a:endParaRPr lang="en-US" sz="6036" dirty="0"/>
          </a:p>
        </p:txBody>
      </p:sp>
      <p:sp>
        <p:nvSpPr>
          <p:cNvPr id="6" name="Text 2"/>
          <p:cNvSpPr/>
          <p:nvPr/>
        </p:nvSpPr>
        <p:spPr>
          <a:xfrm>
            <a:off x="833199" y="4114800"/>
            <a:ext cx="7477601" cy="710803"/>
          </a:xfrm>
          <a:prstGeom prst="rect">
            <a:avLst/>
          </a:prstGeom>
          <a:noFill/>
          <a:ln/>
        </p:spPr>
        <p:txBody>
          <a:bodyPr wrap="square" anchor="t"/>
          <a:lstStyle/>
          <a:p>
            <a:pPr marL="0" indent="0">
              <a:lnSpc>
                <a:spcPts val="2799"/>
              </a:lnSpc>
              <a:buNone/>
              <a:defRPr/>
            </a:pPr>
            <a:r>
              <a:rPr lang="en-US" sz="2400" dirty="0">
                <a:solidFill>
                  <a:srgbClr val="CFCBBF"/>
                </a:solidFill>
                <a:latin typeface="Raleway"/>
                <a:ea typeface="Raleway"/>
                <a:cs typeface="Raleway"/>
              </a:rPr>
              <a:t>1111</a:t>
            </a:r>
            <a:r>
              <a:rPr lang="ko-KR" altLang="en-US" sz="2400" dirty="0" err="1">
                <a:solidFill>
                  <a:srgbClr val="CFCBBF"/>
                </a:solidFill>
                <a:latin typeface="Raleway"/>
                <a:ea typeface="Raleway"/>
                <a:cs typeface="Raleway"/>
              </a:rPr>
              <a:t>임현서</a:t>
            </a:r>
            <a:endParaRPr lang="en-US" sz="24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Text 1"/>
          <p:cNvSpPr/>
          <p:nvPr/>
        </p:nvSpPr>
        <p:spPr>
          <a:xfrm>
            <a:off x="2037993" y="1638419"/>
            <a:ext cx="7684889" cy="694373"/>
          </a:xfrm>
          <a:prstGeom prst="rect">
            <a:avLst/>
          </a:prstGeom>
          <a:noFill/>
          <a:ln/>
        </p:spPr>
        <p:txBody>
          <a:bodyPr wrap="none" anchor="t"/>
          <a:lstStyle/>
          <a:p>
            <a:pPr marL="0" indent="0">
              <a:lnSpc>
                <a:spcPts val="5468"/>
              </a:lnSpc>
              <a:buNone/>
              <a:defRPr/>
            </a:pPr>
            <a:r>
              <a:rPr lang="ko-KR" altLang="en-US" sz="4374" dirty="0">
                <a:solidFill>
                  <a:srgbClr val="AE8625"/>
                </a:solidFill>
                <a:latin typeface="Prata"/>
              </a:rPr>
              <a:t>정리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1938131" y="2865952"/>
            <a:ext cx="5106084" cy="2004221"/>
          </a:xfrm>
          <a:prstGeom prst="rect">
            <a:avLst/>
          </a:prstGeom>
          <a:noFill/>
          <a:ln/>
        </p:spPr>
        <p:txBody>
          <a:bodyPr wrap="square" anchor="t"/>
          <a:lstStyle/>
          <a:p>
            <a:pPr marL="0" indent="0">
              <a:lnSpc>
                <a:spcPts val="2799"/>
              </a:lnSpc>
              <a:buNone/>
              <a:defRPr/>
            </a:pPr>
            <a:r>
              <a:rPr lang="ko-KR" altLang="en-US" sz="1750" dirty="0">
                <a:solidFill>
                  <a:schemeClr val="bg1"/>
                </a:solidFill>
              </a:rPr>
              <a:t>무굴 미술의 내용은 궁정 회화와 </a:t>
            </a:r>
            <a:r>
              <a:rPr lang="ko-KR" altLang="en-US" sz="1750" dirty="0" err="1">
                <a:solidFill>
                  <a:schemeClr val="bg1"/>
                </a:solidFill>
              </a:rPr>
              <a:t>라지푸트</a:t>
            </a:r>
            <a:r>
              <a:rPr lang="ko-KR" altLang="en-US" sz="1750" dirty="0">
                <a:solidFill>
                  <a:schemeClr val="bg1"/>
                </a:solidFill>
              </a:rPr>
              <a:t> 회화로 나눌 수 있으며</a:t>
            </a:r>
            <a:r>
              <a:rPr lang="en-US" altLang="ko-KR" sz="1750" dirty="0">
                <a:solidFill>
                  <a:schemeClr val="bg1"/>
                </a:solidFill>
              </a:rPr>
              <a:t>, </a:t>
            </a:r>
            <a:r>
              <a:rPr lang="ko-KR" altLang="en-US" sz="1750" dirty="0">
                <a:solidFill>
                  <a:schemeClr val="bg1"/>
                </a:solidFill>
              </a:rPr>
              <a:t>두 회화는 각각 궁정 의식</a:t>
            </a:r>
            <a:r>
              <a:rPr lang="en-US" altLang="ko-KR" sz="1750" dirty="0">
                <a:solidFill>
                  <a:schemeClr val="bg1"/>
                </a:solidFill>
              </a:rPr>
              <a:t>, </a:t>
            </a:r>
            <a:r>
              <a:rPr lang="ko-KR" altLang="en-US" sz="1750" dirty="0">
                <a:solidFill>
                  <a:schemeClr val="bg1"/>
                </a:solidFill>
              </a:rPr>
              <a:t> 민간신앙설화 등을 그려냅니다</a:t>
            </a:r>
            <a:r>
              <a:rPr lang="en-US" altLang="ko-KR" sz="1750" dirty="0">
                <a:solidFill>
                  <a:schemeClr val="bg1"/>
                </a:solidFill>
              </a:rPr>
              <a:t>.</a:t>
            </a:r>
          </a:p>
          <a:p>
            <a:pPr marL="0" indent="0">
              <a:lnSpc>
                <a:spcPts val="2799"/>
              </a:lnSpc>
              <a:buNone/>
              <a:defRPr/>
            </a:pPr>
            <a:r>
              <a:rPr lang="ko-KR" altLang="en-US" sz="1750" dirty="0">
                <a:solidFill>
                  <a:schemeClr val="bg1"/>
                </a:solidFill>
              </a:rPr>
              <a:t>무굴 미술의 특징으론 섬세한 묘사</a:t>
            </a:r>
            <a:r>
              <a:rPr lang="en-US" altLang="ko-KR" sz="1750" dirty="0">
                <a:solidFill>
                  <a:schemeClr val="bg1"/>
                </a:solidFill>
              </a:rPr>
              <a:t>, </a:t>
            </a:r>
            <a:r>
              <a:rPr lang="ko-KR" altLang="en-US" sz="1750" dirty="0">
                <a:solidFill>
                  <a:schemeClr val="bg1"/>
                </a:solidFill>
              </a:rPr>
              <a:t>화려한 색감</a:t>
            </a:r>
            <a:r>
              <a:rPr lang="en-US" altLang="ko-KR" sz="1750" dirty="0">
                <a:solidFill>
                  <a:schemeClr val="bg1"/>
                </a:solidFill>
              </a:rPr>
              <a:t>, </a:t>
            </a:r>
            <a:r>
              <a:rPr lang="ko-KR" altLang="en-US" sz="1750" dirty="0">
                <a:solidFill>
                  <a:schemeClr val="bg1"/>
                </a:solidFill>
              </a:rPr>
              <a:t>상징적 이미지 사용 등이 있습니다</a:t>
            </a:r>
            <a:r>
              <a:rPr lang="en-US" altLang="ko-KR" sz="1750" dirty="0">
                <a:solidFill>
                  <a:schemeClr val="bg1"/>
                </a:solidFill>
              </a:rPr>
              <a:t>.</a:t>
            </a:r>
            <a:endParaRPr lang="en-US" sz="1750" dirty="0">
              <a:solidFill>
                <a:schemeClr val="bg1"/>
              </a:solidFill>
            </a:endParaRPr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593806" y="2915960"/>
            <a:ext cx="5006221" cy="342530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0"/>
          <p:cNvSpPr/>
          <p:nvPr/>
        </p:nvSpPr>
        <p:spPr>
          <a:xfrm>
            <a:off x="762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098042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8" y="1941785"/>
            <a:ext cx="7823240" cy="694373"/>
          </a:xfrm>
          <a:prstGeom prst="rect">
            <a:avLst/>
          </a:prstGeom>
          <a:noFill/>
          <a:ln/>
        </p:spPr>
        <p:txBody>
          <a:bodyPr wrap="none" anchor="t"/>
          <a:lstStyle/>
          <a:p>
            <a:pPr marL="0" indent="0">
              <a:lnSpc>
                <a:spcPts val="5468"/>
              </a:lnSpc>
              <a:buNone/>
              <a:defRPr/>
            </a:pPr>
            <a:r>
              <a:rPr lang="en-US" sz="4374" dirty="0" err="1">
                <a:solidFill>
                  <a:srgbClr val="AE8625"/>
                </a:solidFill>
                <a:latin typeface="Prata"/>
                <a:ea typeface="Prata"/>
                <a:cs typeface="Prata"/>
              </a:rPr>
              <a:t>선정</a:t>
            </a:r>
            <a:r>
              <a:rPr lang="en-US" sz="4374" dirty="0">
                <a:solidFill>
                  <a:srgbClr val="AE8625"/>
                </a:solidFill>
                <a:latin typeface="Prata"/>
                <a:ea typeface="Prata"/>
                <a:cs typeface="Prata"/>
              </a:rPr>
              <a:t> </a:t>
            </a:r>
            <a:r>
              <a:rPr lang="en-US" sz="4374" dirty="0" err="1">
                <a:solidFill>
                  <a:srgbClr val="AE8625"/>
                </a:solidFill>
                <a:latin typeface="Prata"/>
                <a:ea typeface="Prata"/>
                <a:cs typeface="Prata"/>
              </a:rPr>
              <a:t>이유</a:t>
            </a:r>
            <a:endParaRPr lang="en-US" sz="4374" dirty="0"/>
          </a:p>
        </p:txBody>
      </p:sp>
      <p:sp>
        <p:nvSpPr>
          <p:cNvPr id="8" name="Text 4"/>
          <p:cNvSpPr/>
          <p:nvPr/>
        </p:nvSpPr>
        <p:spPr>
          <a:xfrm>
            <a:off x="713898" y="3178135"/>
            <a:ext cx="8061841" cy="2663786"/>
          </a:xfrm>
          <a:prstGeom prst="rect">
            <a:avLst/>
          </a:prstGeom>
          <a:noFill/>
          <a:ln/>
        </p:spPr>
        <p:txBody>
          <a:bodyPr wrap="square" anchor="t"/>
          <a:lstStyle/>
          <a:p>
            <a:pPr>
              <a:lnSpc>
                <a:spcPct val="150000"/>
              </a:lnSpc>
              <a:defRPr/>
            </a:pPr>
            <a:r>
              <a:rPr lang="ko-KR" altLang="en-US" sz="2400" dirty="0">
                <a:solidFill>
                  <a:schemeClr val="bg1"/>
                </a:solidFill>
              </a:rPr>
              <a:t>무굴 미술의 섬세하고 꼼꼼한 표현 기법에 생동감을 느꼈고</a:t>
            </a:r>
            <a:r>
              <a:rPr lang="en-US" altLang="ko-KR" sz="2400" dirty="0">
                <a:solidFill>
                  <a:schemeClr val="bg1"/>
                </a:solidFill>
              </a:rPr>
              <a:t>, </a:t>
            </a:r>
            <a:r>
              <a:rPr lang="ko-KR" altLang="en-US" sz="2400" dirty="0">
                <a:solidFill>
                  <a:schemeClr val="bg1"/>
                </a:solidFill>
              </a:rPr>
              <a:t>무굴 제국의 기하학적 건축 양식이 아름답다고 생각하여 무굴 미술을 주제로 선정하게 되었습니다</a:t>
            </a:r>
            <a:r>
              <a:rPr lang="en-US" altLang="ko-KR" sz="2400" dirty="0">
                <a:solidFill>
                  <a:schemeClr val="bg1"/>
                </a:solidFill>
              </a:rPr>
              <a:t>.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0" name="Text 6"/>
          <p:cNvSpPr/>
          <p:nvPr/>
        </p:nvSpPr>
        <p:spPr>
          <a:xfrm>
            <a:off x="6208395" y="2970848"/>
            <a:ext cx="2777490" cy="347186"/>
          </a:xfrm>
          <a:prstGeom prst="rect">
            <a:avLst/>
          </a:prstGeom>
          <a:noFill/>
          <a:ln/>
        </p:spPr>
        <p:txBody>
          <a:bodyPr wrap="none" anchor="t"/>
          <a:lstStyle/>
          <a:p>
            <a:pPr marL="0" indent="0">
              <a:lnSpc>
                <a:spcPts val="2734"/>
              </a:lnSpc>
              <a:buNone/>
              <a:defRPr/>
            </a:pPr>
            <a:endParaRPr lang="en-US" sz="2187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>
              <a:alpha val="80000"/>
            </a:srgbClr>
          </a:solidFill>
          <a:ln/>
        </p:spPr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Text 2"/>
          <p:cNvSpPr/>
          <p:nvPr/>
        </p:nvSpPr>
        <p:spPr>
          <a:xfrm>
            <a:off x="2037993" y="2427803"/>
            <a:ext cx="5554980" cy="694373"/>
          </a:xfrm>
          <a:prstGeom prst="rect">
            <a:avLst/>
          </a:prstGeom>
          <a:noFill/>
          <a:ln/>
        </p:spPr>
        <p:txBody>
          <a:bodyPr wrap="none" anchor="t"/>
          <a:lstStyle/>
          <a:p>
            <a:pPr marL="0" indent="0">
              <a:lnSpc>
                <a:spcPts val="5468"/>
              </a:lnSpc>
              <a:buNone/>
              <a:defRPr/>
            </a:pPr>
            <a:r>
              <a:rPr lang="ko-KR" altLang="en-US" sz="4374" dirty="0" err="1">
                <a:solidFill>
                  <a:srgbClr val="AE8625"/>
                </a:solidFill>
                <a:latin typeface="Prata"/>
              </a:rPr>
              <a:t>무굴미술</a:t>
            </a:r>
            <a:r>
              <a:rPr lang="ko-KR" altLang="en-US" sz="4374" dirty="0">
                <a:solidFill>
                  <a:srgbClr val="AE8625"/>
                </a:solidFill>
                <a:latin typeface="Prata"/>
              </a:rPr>
              <a:t> 그려내는 대상</a:t>
            </a:r>
            <a:endParaRPr lang="en-US" sz="4374" dirty="0"/>
          </a:p>
        </p:txBody>
      </p:sp>
      <p:sp>
        <p:nvSpPr>
          <p:cNvPr id="7" name="Shape 3"/>
          <p:cNvSpPr/>
          <p:nvPr/>
        </p:nvSpPr>
        <p:spPr>
          <a:xfrm>
            <a:off x="2037992" y="3455432"/>
            <a:ext cx="3753207" cy="2831068"/>
          </a:xfrm>
          <a:prstGeom prst="roundRect">
            <a:avLst>
              <a:gd name="adj" fmla="val 2841"/>
            </a:avLst>
          </a:prstGeom>
          <a:solidFill>
            <a:srgbClr val="2D3033"/>
          </a:solidFill>
          <a:ln/>
        </p:spPr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Text 4"/>
          <p:cNvSpPr/>
          <p:nvPr/>
        </p:nvSpPr>
        <p:spPr>
          <a:xfrm>
            <a:off x="2260163" y="3677603"/>
            <a:ext cx="2777490" cy="347186"/>
          </a:xfrm>
          <a:prstGeom prst="rect">
            <a:avLst/>
          </a:prstGeom>
          <a:noFill/>
          <a:ln/>
        </p:spPr>
        <p:txBody>
          <a:bodyPr wrap="none" anchor="t"/>
          <a:lstStyle/>
          <a:p>
            <a:pPr marL="0" indent="0">
              <a:lnSpc>
                <a:spcPts val="2734"/>
              </a:lnSpc>
              <a:buNone/>
              <a:defRPr/>
            </a:pPr>
            <a:r>
              <a:rPr lang="ko-KR" altLang="en-US" sz="2187" dirty="0">
                <a:solidFill>
                  <a:schemeClr val="bg2">
                    <a:lumMod val="50000"/>
                  </a:schemeClr>
                </a:solidFill>
              </a:rPr>
              <a:t>궁정 회화</a:t>
            </a:r>
            <a:endParaRPr lang="en-US" sz="2187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9" name="Text 5"/>
          <p:cNvSpPr/>
          <p:nvPr/>
        </p:nvSpPr>
        <p:spPr>
          <a:xfrm>
            <a:off x="2260163" y="4158020"/>
            <a:ext cx="2925723" cy="1823680"/>
          </a:xfrm>
          <a:prstGeom prst="rect">
            <a:avLst/>
          </a:prstGeom>
          <a:noFill/>
          <a:ln/>
        </p:spPr>
        <p:txBody>
          <a:bodyPr wrap="square" anchor="t"/>
          <a:lstStyle/>
          <a:p>
            <a:pPr marL="0" indent="0">
              <a:lnSpc>
                <a:spcPts val="2799"/>
              </a:lnSpc>
              <a:buNone/>
              <a:defRPr/>
            </a:pPr>
            <a:r>
              <a:rPr lang="ko-KR" altLang="en-US" sz="1900" dirty="0">
                <a:solidFill>
                  <a:schemeClr val="bg1"/>
                </a:solidFill>
              </a:rPr>
              <a:t>궁정회화는 궁정의 의식과 관련된 주제를 다룹니다</a:t>
            </a:r>
            <a:r>
              <a:rPr lang="en-US" altLang="ko-KR" sz="1900" dirty="0">
                <a:solidFill>
                  <a:schemeClr val="bg1"/>
                </a:solidFill>
              </a:rPr>
              <a:t>.</a:t>
            </a:r>
            <a:r>
              <a:rPr lang="ko-KR" altLang="en-US" sz="1900" dirty="0">
                <a:solidFill>
                  <a:schemeClr val="bg1"/>
                </a:solidFill>
              </a:rPr>
              <a:t> 예를 들어 왕의 행렬</a:t>
            </a:r>
            <a:r>
              <a:rPr lang="en-US" altLang="ko-KR" sz="1900" dirty="0">
                <a:solidFill>
                  <a:schemeClr val="bg1"/>
                </a:solidFill>
              </a:rPr>
              <a:t>, </a:t>
            </a:r>
            <a:r>
              <a:rPr lang="ko-KR" altLang="en-US" sz="1900" dirty="0">
                <a:solidFill>
                  <a:schemeClr val="bg1"/>
                </a:solidFill>
              </a:rPr>
              <a:t>연회</a:t>
            </a:r>
            <a:r>
              <a:rPr lang="en-US" altLang="ko-KR" sz="1900" dirty="0">
                <a:solidFill>
                  <a:schemeClr val="bg1"/>
                </a:solidFill>
              </a:rPr>
              <a:t>, </a:t>
            </a:r>
            <a:r>
              <a:rPr lang="ko-KR" altLang="en-US" sz="1900" dirty="0">
                <a:solidFill>
                  <a:schemeClr val="bg1"/>
                </a:solidFill>
              </a:rPr>
              <a:t>결혼식</a:t>
            </a:r>
            <a:r>
              <a:rPr lang="en-US" altLang="ko-KR" sz="1900" dirty="0">
                <a:solidFill>
                  <a:schemeClr val="bg1"/>
                </a:solidFill>
              </a:rPr>
              <a:t>, </a:t>
            </a:r>
            <a:r>
              <a:rPr lang="ko-KR" altLang="en-US" sz="1900" dirty="0">
                <a:solidFill>
                  <a:schemeClr val="bg1"/>
                </a:solidFill>
              </a:rPr>
              <a:t>사냥</a:t>
            </a:r>
            <a:r>
              <a:rPr lang="en-US" altLang="ko-KR" sz="1900" dirty="0">
                <a:solidFill>
                  <a:schemeClr val="bg1"/>
                </a:solidFill>
              </a:rPr>
              <a:t>, </a:t>
            </a:r>
            <a:r>
              <a:rPr lang="ko-KR" altLang="en-US" sz="1900" dirty="0">
                <a:solidFill>
                  <a:schemeClr val="bg1"/>
                </a:solidFill>
              </a:rPr>
              <a:t>전투</a:t>
            </a:r>
            <a:r>
              <a:rPr lang="en-US" altLang="ko-KR" sz="1900" dirty="0">
                <a:solidFill>
                  <a:schemeClr val="bg1"/>
                </a:solidFill>
              </a:rPr>
              <a:t>, </a:t>
            </a:r>
            <a:r>
              <a:rPr lang="ko-KR" altLang="en-US" sz="1900" dirty="0">
                <a:solidFill>
                  <a:schemeClr val="bg1"/>
                </a:solidFill>
              </a:rPr>
              <a:t>축제 등이 있습니다</a:t>
            </a:r>
            <a:r>
              <a:rPr lang="en-US" altLang="ko-KR" sz="1900" dirty="0">
                <a:solidFill>
                  <a:schemeClr val="bg1"/>
                </a:solidFill>
              </a:rPr>
              <a:t>.</a:t>
            </a:r>
            <a:endParaRPr lang="en-US" sz="1900" dirty="0">
              <a:solidFill>
                <a:schemeClr val="bg1"/>
              </a:solidFill>
            </a:endParaRPr>
          </a:p>
        </p:txBody>
      </p:sp>
      <p:sp>
        <p:nvSpPr>
          <p:cNvPr id="13" name="Shape 9"/>
          <p:cNvSpPr/>
          <p:nvPr/>
        </p:nvSpPr>
        <p:spPr>
          <a:xfrm>
            <a:off x="7446049" y="3455432"/>
            <a:ext cx="4924188" cy="2831068"/>
          </a:xfrm>
          <a:prstGeom prst="roundRect">
            <a:avLst>
              <a:gd name="adj" fmla="val 2841"/>
            </a:avLst>
          </a:prstGeom>
          <a:solidFill>
            <a:srgbClr val="2D3033"/>
          </a:solidFill>
          <a:ln/>
        </p:spPr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4" name="Text 10"/>
          <p:cNvSpPr/>
          <p:nvPr/>
        </p:nvSpPr>
        <p:spPr>
          <a:xfrm>
            <a:off x="7668221" y="3677603"/>
            <a:ext cx="2777490" cy="347186"/>
          </a:xfrm>
          <a:prstGeom prst="rect">
            <a:avLst/>
          </a:prstGeom>
          <a:noFill/>
          <a:ln/>
        </p:spPr>
        <p:txBody>
          <a:bodyPr wrap="none" anchor="t"/>
          <a:lstStyle/>
          <a:p>
            <a:pPr marL="0" indent="0">
              <a:lnSpc>
                <a:spcPts val="2734"/>
              </a:lnSpc>
              <a:buNone/>
              <a:defRPr/>
            </a:pPr>
            <a:r>
              <a:rPr lang="ko-KR" altLang="en-US" sz="2187" dirty="0" err="1">
                <a:solidFill>
                  <a:schemeClr val="bg2">
                    <a:lumMod val="50000"/>
                  </a:schemeClr>
                </a:solidFill>
              </a:rPr>
              <a:t>라지푸트</a:t>
            </a:r>
            <a:r>
              <a:rPr lang="ko-KR" altLang="en-US" sz="2187" dirty="0">
                <a:solidFill>
                  <a:schemeClr val="bg2">
                    <a:lumMod val="50000"/>
                  </a:schemeClr>
                </a:solidFill>
              </a:rPr>
              <a:t> 회화</a:t>
            </a:r>
            <a:endParaRPr lang="en-US" sz="2187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Text 11"/>
          <p:cNvSpPr/>
          <p:nvPr/>
        </p:nvSpPr>
        <p:spPr>
          <a:xfrm>
            <a:off x="7668221" y="4158020"/>
            <a:ext cx="4702016" cy="2128480"/>
          </a:xfrm>
          <a:prstGeom prst="rect">
            <a:avLst/>
          </a:prstGeom>
          <a:noFill/>
          <a:ln/>
        </p:spPr>
        <p:txBody>
          <a:bodyPr wrap="square" anchor="t"/>
          <a:lstStyle/>
          <a:p>
            <a:pPr marL="0" indent="0">
              <a:lnSpc>
                <a:spcPts val="2799"/>
              </a:lnSpc>
              <a:buNone/>
              <a:defRPr/>
            </a:pPr>
            <a:r>
              <a:rPr lang="ko-KR" altLang="en-US" sz="19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인도의 왕</a:t>
            </a:r>
            <a:r>
              <a:rPr lang="en-US" altLang="ko-KR" sz="19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9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라자스탄을</a:t>
            </a:r>
            <a:r>
              <a:rPr lang="ko-KR" altLang="en-US" sz="19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중심으로 발달한 양식입니다</a:t>
            </a:r>
            <a:r>
              <a:rPr lang="en-US" altLang="ko-KR" sz="19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indent="0">
              <a:lnSpc>
                <a:spcPts val="2799"/>
              </a:lnSpc>
              <a:buNone/>
              <a:defRPr/>
            </a:pPr>
            <a:r>
              <a:rPr lang="ko-KR" altLang="en-US" sz="19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이 회화는 인도의 민간신앙설화나 </a:t>
            </a:r>
            <a:r>
              <a:rPr lang="ko-KR" altLang="en-US" sz="19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비시누파</a:t>
            </a:r>
            <a:r>
              <a:rPr lang="en-US" altLang="ko-KR" sz="17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(</a:t>
            </a:r>
            <a:r>
              <a:rPr lang="ko-KR" altLang="en-US" sz="17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힌도의</a:t>
            </a:r>
            <a:r>
              <a:rPr lang="ko-KR" altLang="en-US" sz="17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주요 종파</a:t>
            </a:r>
            <a:r>
              <a:rPr lang="ko-KR" altLang="en-US" sz="1700" dirty="0">
                <a:solidFill>
                  <a:schemeClr val="bg1"/>
                </a:solidFill>
                <a:latin typeface="Arial" panose="020B0604020202020204" pitchFamily="34" charset="0"/>
              </a:rPr>
              <a:t>의 일종</a:t>
            </a:r>
            <a:r>
              <a:rPr lang="en-US" altLang="ko-KR" sz="1700" dirty="0">
                <a:solidFill>
                  <a:schemeClr val="bg1"/>
                </a:solidFill>
                <a:latin typeface="Arial" panose="020B0604020202020204" pitchFamily="34" charset="0"/>
              </a:rPr>
              <a:t>)</a:t>
            </a:r>
            <a:r>
              <a:rPr lang="en-US" altLang="ko-KR" sz="19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ko-KR" altLang="en-US" sz="19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의 신앙에 관한 설화를 </a:t>
            </a:r>
            <a:r>
              <a:rPr lang="ko-KR" altLang="en-US" sz="1900" dirty="0">
                <a:solidFill>
                  <a:schemeClr val="bg1"/>
                </a:solidFill>
                <a:latin typeface="Arial" panose="020B0604020202020204" pitchFamily="34" charset="0"/>
              </a:rPr>
              <a:t>주로</a:t>
            </a:r>
            <a:r>
              <a:rPr lang="ko-KR" altLang="en-US" sz="19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그려냅니다</a:t>
            </a:r>
            <a:r>
              <a:rPr lang="en-US" altLang="ko-KR" sz="19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.</a:t>
            </a:r>
            <a:endParaRPr lang="en-US" sz="19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Text 1"/>
          <p:cNvSpPr/>
          <p:nvPr/>
        </p:nvSpPr>
        <p:spPr>
          <a:xfrm>
            <a:off x="2037993" y="1638419"/>
            <a:ext cx="7179469" cy="694373"/>
          </a:xfrm>
          <a:prstGeom prst="rect">
            <a:avLst/>
          </a:prstGeom>
          <a:noFill/>
          <a:ln/>
        </p:spPr>
        <p:txBody>
          <a:bodyPr wrap="none" anchor="t"/>
          <a:lstStyle/>
          <a:p>
            <a:pPr marL="0" indent="0">
              <a:lnSpc>
                <a:spcPts val="5468"/>
              </a:lnSpc>
              <a:buNone/>
              <a:defRPr/>
            </a:pPr>
            <a:r>
              <a:rPr lang="ko-KR" altLang="en-US" sz="4374" dirty="0" err="1">
                <a:solidFill>
                  <a:schemeClr val="bg2">
                    <a:lumMod val="50000"/>
                  </a:schemeClr>
                </a:solidFill>
              </a:rPr>
              <a:t>샤</a:t>
            </a:r>
            <a:r>
              <a:rPr lang="ko-KR" altLang="en-US" sz="4374" dirty="0">
                <a:solidFill>
                  <a:schemeClr val="bg2">
                    <a:lumMod val="50000"/>
                  </a:schemeClr>
                </a:solidFill>
              </a:rPr>
              <a:t> 자한 모스크</a:t>
            </a:r>
            <a:endParaRPr lang="en-US" sz="4374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" name="Text 2"/>
          <p:cNvSpPr/>
          <p:nvPr/>
        </p:nvSpPr>
        <p:spPr>
          <a:xfrm>
            <a:off x="1790343" y="3207812"/>
            <a:ext cx="5006221" cy="3172897"/>
          </a:xfrm>
          <a:prstGeom prst="rect">
            <a:avLst/>
          </a:prstGeom>
          <a:noFill/>
          <a:ln/>
        </p:spPr>
        <p:txBody>
          <a:bodyPr wrap="square" anchor="t"/>
          <a:lstStyle/>
          <a:p>
            <a:pPr>
              <a:lnSpc>
                <a:spcPts val="2799"/>
              </a:lnSpc>
              <a:defRPr/>
            </a:pPr>
            <a:r>
              <a:rPr lang="ko-KR" altLang="en-US" sz="2000" kern="0" spc="0" dirty="0" err="1">
                <a:solidFill>
                  <a:schemeClr val="bg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샤</a:t>
            </a:r>
            <a:r>
              <a:rPr lang="ko-KR" altLang="en-US" sz="2000" kern="0" spc="0" dirty="0">
                <a:solidFill>
                  <a:schemeClr val="bg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자한 모스크</a:t>
            </a:r>
            <a:r>
              <a:rPr lang="en-US" altLang="ko-KR" sz="2000" kern="0" spc="0" dirty="0">
                <a:solidFill>
                  <a:schemeClr val="bg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sz="2000" kern="0" spc="0" dirty="0">
                <a:solidFill>
                  <a:schemeClr val="bg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또는 </a:t>
            </a:r>
            <a:r>
              <a:rPr lang="ko-KR" altLang="en-US" sz="2000" kern="0" spc="0" dirty="0" err="1">
                <a:solidFill>
                  <a:schemeClr val="bg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타타의</a:t>
            </a:r>
            <a:r>
              <a:rPr lang="ko-KR" altLang="en-US" sz="2000" kern="0" spc="0" dirty="0">
                <a:solidFill>
                  <a:schemeClr val="bg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ko-KR" altLang="en-US" sz="2000" kern="0" spc="0" dirty="0" err="1">
                <a:solidFill>
                  <a:schemeClr val="bg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자미아</a:t>
            </a:r>
            <a:r>
              <a:rPr lang="ko-KR" altLang="en-US" sz="2000" kern="0" spc="0" dirty="0">
                <a:solidFill>
                  <a:schemeClr val="bg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ko-KR" altLang="en-US" sz="2000" kern="0" spc="0" dirty="0" err="1">
                <a:solidFill>
                  <a:schemeClr val="bg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마스지드는</a:t>
            </a:r>
            <a:r>
              <a:rPr lang="ko-KR" altLang="en-US" sz="2000" kern="0" spc="0" dirty="0">
                <a:solidFill>
                  <a:schemeClr val="bg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파키스탄 </a:t>
            </a:r>
            <a:r>
              <a:rPr lang="ko-KR" altLang="en-US" sz="2000" kern="0" spc="0" dirty="0" err="1">
                <a:solidFill>
                  <a:schemeClr val="bg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신드주의</a:t>
            </a:r>
            <a:r>
              <a:rPr lang="ko-KR" altLang="en-US" sz="2000" kern="0" spc="0" dirty="0">
                <a:solidFill>
                  <a:schemeClr val="bg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ko-KR" altLang="en-US" sz="2000" kern="0" spc="0" dirty="0" err="1">
                <a:solidFill>
                  <a:schemeClr val="bg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타타시에</a:t>
            </a:r>
            <a:r>
              <a:rPr lang="ko-KR" altLang="en-US" sz="2000" kern="0" spc="0" dirty="0">
                <a:solidFill>
                  <a:schemeClr val="bg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위치한 </a:t>
            </a:r>
            <a:r>
              <a:rPr lang="en-US" altLang="ko-KR" sz="2000" kern="0" spc="0" dirty="0">
                <a:solidFill>
                  <a:schemeClr val="bg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17</a:t>
            </a:r>
            <a:r>
              <a:rPr lang="ko-KR" altLang="en-US" sz="2000" kern="0" spc="0" dirty="0">
                <a:solidFill>
                  <a:schemeClr val="bg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세기의 모스크입니다</a:t>
            </a:r>
            <a:r>
              <a:rPr lang="en-US" altLang="ko-KR" sz="2000" kern="0" spc="0" dirty="0">
                <a:solidFill>
                  <a:schemeClr val="bg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 </a:t>
            </a:r>
            <a:r>
              <a:rPr lang="ko-KR" altLang="en-US" sz="2000" kern="0" spc="0" dirty="0">
                <a:solidFill>
                  <a:schemeClr val="bg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남아시아에서 가장 정교한 타일 장식으로 유명하며</a:t>
            </a:r>
            <a:r>
              <a:rPr lang="en-US" altLang="ko-KR" sz="2000" kern="0" spc="0" dirty="0">
                <a:solidFill>
                  <a:schemeClr val="bg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sz="2000" kern="0" spc="0" dirty="0">
                <a:solidFill>
                  <a:schemeClr val="bg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무굴 제국 시기에 지어진 모스크로는 보기 드문 기하학 형태의 벽돌 양식으로 지어져 있습니다</a:t>
            </a:r>
            <a:r>
              <a:rPr lang="en-US" altLang="ko-KR" sz="2000" kern="0" spc="0" dirty="0">
                <a:solidFill>
                  <a:schemeClr val="bg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  <a:endParaRPr lang="ko-KR" altLang="en-US" sz="2000" kern="0" spc="0" dirty="0">
              <a:solidFill>
                <a:schemeClr val="bg1"/>
              </a:solidFill>
              <a:effectLst/>
              <a:latin typeface="나눔고딕" panose="020D0604000000000000" pitchFamily="50" charset="-127"/>
            </a:endParaRPr>
          </a:p>
          <a:p>
            <a:pPr marL="0" indent="0">
              <a:lnSpc>
                <a:spcPts val="2799"/>
              </a:lnSpc>
              <a:buNone/>
              <a:defRPr/>
            </a:pPr>
            <a:endParaRPr lang="en-US" sz="1750" dirty="0">
              <a:solidFill>
                <a:schemeClr val="bg1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8AE3F46-E97E-7D62-C851-F3AC716164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6946" y="577036"/>
            <a:ext cx="4717018" cy="7075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735DEA8-B5BF-0D57-ED2C-50536DECF1CB}"/>
              </a:ext>
            </a:extLst>
          </p:cNvPr>
          <p:cNvSpPr txBox="1"/>
          <p:nvPr/>
        </p:nvSpPr>
        <p:spPr>
          <a:xfrm>
            <a:off x="4293453" y="577036"/>
            <a:ext cx="399621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</a:rPr>
              <a:t>모스크란</a:t>
            </a:r>
            <a:r>
              <a:rPr lang="ko-KR" altLang="en-US" dirty="0">
                <a:solidFill>
                  <a:schemeClr val="bg1"/>
                </a:solidFill>
              </a:rPr>
              <a:t> 이슬람교의 예배 및 집회 장소로 한국어로는 성원이라고 부릅니다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FE036A-195C-2C57-EC34-2968B0E50C09}"/>
              </a:ext>
            </a:extLst>
          </p:cNvPr>
          <p:cNvSpPr txBox="1"/>
          <p:nvPr/>
        </p:nvSpPr>
        <p:spPr>
          <a:xfrm>
            <a:off x="1402743" y="1245708"/>
            <a:ext cx="18884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</a:rPr>
              <a:t>무굴 제국 황제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Text 1"/>
          <p:cNvSpPr/>
          <p:nvPr/>
        </p:nvSpPr>
        <p:spPr>
          <a:xfrm>
            <a:off x="833199" y="2720696"/>
            <a:ext cx="5912048" cy="694373"/>
          </a:xfrm>
          <a:prstGeom prst="rect">
            <a:avLst/>
          </a:prstGeom>
          <a:noFill/>
          <a:ln/>
        </p:spPr>
        <p:txBody>
          <a:bodyPr wrap="none" anchor="t"/>
          <a:lstStyle/>
          <a:p>
            <a:pPr marL="0" marR="0" indent="0" algn="l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4370" kern="0" spc="0" dirty="0">
                <a:solidFill>
                  <a:schemeClr val="bg2">
                    <a:lumMod val="50000"/>
                  </a:schemeClr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&lt;</a:t>
            </a:r>
            <a:r>
              <a:rPr lang="ko-KR" altLang="en-US" sz="4370" kern="0" dirty="0" err="1">
                <a:solidFill>
                  <a:schemeClr val="bg2">
                    <a:lumMod val="50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바산트</a:t>
            </a:r>
            <a:r>
              <a:rPr lang="ko-KR" altLang="en-US" sz="4370" kern="0" dirty="0">
                <a:solidFill>
                  <a:schemeClr val="bg2">
                    <a:lumMod val="50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 라가</a:t>
            </a:r>
            <a:r>
              <a:rPr lang="en-US" altLang="ko-KR" sz="4370" kern="0" spc="0" dirty="0">
                <a:solidFill>
                  <a:schemeClr val="bg2">
                    <a:lumMod val="50000"/>
                  </a:schemeClr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&gt;</a:t>
            </a:r>
            <a:endParaRPr lang="ko-KR" altLang="en-US" sz="4370" kern="0" spc="0" dirty="0">
              <a:solidFill>
                <a:schemeClr val="bg2">
                  <a:lumMod val="50000"/>
                </a:schemeClr>
              </a:solidFill>
              <a:effectLst/>
              <a:latin typeface="나눔고딕" panose="020D0604000000000000" pitchFamily="50" charset="-127"/>
            </a:endParaRPr>
          </a:p>
        </p:txBody>
      </p:sp>
      <p:sp>
        <p:nvSpPr>
          <p:cNvPr id="6" name="Text 2"/>
          <p:cNvSpPr/>
          <p:nvPr/>
        </p:nvSpPr>
        <p:spPr>
          <a:xfrm>
            <a:off x="833199" y="4095512"/>
            <a:ext cx="7477601" cy="1066205"/>
          </a:xfrm>
          <a:prstGeom prst="rect">
            <a:avLst/>
          </a:prstGeom>
          <a:noFill/>
          <a:ln/>
        </p:spPr>
        <p:txBody>
          <a:bodyPr wrap="square" anchor="t"/>
          <a:lstStyle/>
          <a:p>
            <a:pPr marL="0" marR="0" indent="0" algn="l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chemeClr val="bg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이 작품은 겨울이 가고 봄이 온 것을 축하하는 힌두교 전통 의례인 ‘</a:t>
            </a:r>
            <a:r>
              <a:rPr lang="ko-KR" altLang="en-US" sz="1800" kern="0" spc="0" dirty="0" err="1">
                <a:solidFill>
                  <a:schemeClr val="bg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홀리</a:t>
            </a:r>
            <a:r>
              <a:rPr lang="ko-KR" altLang="en-US" sz="1800" kern="0" spc="0" dirty="0">
                <a:solidFill>
                  <a:schemeClr val="bg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ko-KR" altLang="en-US" sz="1800" kern="0" spc="0" dirty="0" err="1">
                <a:solidFill>
                  <a:schemeClr val="bg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축제’를</a:t>
            </a:r>
            <a:r>
              <a:rPr lang="ko-KR" altLang="en-US" sz="1800" kern="0" spc="0" dirty="0">
                <a:solidFill>
                  <a:schemeClr val="bg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통해 만물이 피어나는 봄의 생명력과 희열을 표현했습니다</a:t>
            </a:r>
            <a:r>
              <a:rPr lang="en-US" altLang="ko-KR" sz="1800" kern="0" spc="0" dirty="0">
                <a:solidFill>
                  <a:schemeClr val="bg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 </a:t>
            </a:r>
            <a:r>
              <a:rPr lang="ko-KR" altLang="en-US" sz="1800" kern="0" spc="0" dirty="0">
                <a:solidFill>
                  <a:schemeClr val="bg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그림 가운데에 있는 푸른 피부의 크리슈나와 그를 둘러싼 양치기 소녀 고피들이 오늘날의 </a:t>
            </a:r>
            <a:r>
              <a:rPr lang="ko-KR" altLang="en-US" sz="1800" kern="0" spc="0" dirty="0" err="1">
                <a:solidFill>
                  <a:schemeClr val="bg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홀리</a:t>
            </a:r>
            <a:r>
              <a:rPr lang="ko-KR" altLang="en-US" sz="1800" kern="0" spc="0" dirty="0">
                <a:solidFill>
                  <a:schemeClr val="bg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축제처럼 다양한 색깔의 </a:t>
            </a:r>
            <a:r>
              <a:rPr lang="ko-KR" altLang="en-US" sz="1800" kern="0" spc="0" dirty="0" err="1">
                <a:solidFill>
                  <a:schemeClr val="bg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물깜을</a:t>
            </a:r>
            <a:r>
              <a:rPr lang="ko-KR" altLang="en-US" sz="1800" kern="0" spc="0" dirty="0">
                <a:solidFill>
                  <a:schemeClr val="bg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서로에게 뿌리고 있는 모습을 </a:t>
            </a:r>
            <a:r>
              <a:rPr lang="ko-KR" altLang="en-US" kern="0" dirty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볼 수 있습니다</a:t>
            </a:r>
            <a:r>
              <a:rPr lang="en-US" altLang="ko-KR" sz="1800" kern="0" spc="0" dirty="0">
                <a:solidFill>
                  <a:schemeClr val="bg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 </a:t>
            </a:r>
            <a:r>
              <a:rPr lang="ko-KR" altLang="en-US" sz="1800" kern="0" spc="0" dirty="0">
                <a:solidFill>
                  <a:schemeClr val="bg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이것은 새하얀 겨울이 지나 형형색색의 꽃들이 만개하는 봄을 표현한 </a:t>
            </a:r>
            <a:r>
              <a:rPr lang="ko-KR" altLang="en-US" kern="0" dirty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것 입니다</a:t>
            </a:r>
            <a:r>
              <a:rPr lang="en-US" altLang="ko-KR" kern="0" dirty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  <a:endParaRPr lang="ko-KR" altLang="en-US" sz="1800" kern="0" spc="0" dirty="0">
              <a:solidFill>
                <a:schemeClr val="bg1"/>
              </a:solidFill>
              <a:effectLst/>
              <a:latin typeface="나눔고딕" panose="020D0604000000000000" pitchFamily="50" charset="-127"/>
            </a:endParaRPr>
          </a:p>
        </p:txBody>
      </p:sp>
      <p:pic>
        <p:nvPicPr>
          <p:cNvPr id="2050" name="Picture 2" descr="세계문화관] 인도 음악, 그림으로 감상해 보세요! : 네이버 블로그">
            <a:extLst>
              <a:ext uri="{FF2B5EF4-FFF2-40B4-BE49-F238E27FC236}">
                <a16:creationId xmlns:a16="http://schemas.microsoft.com/office/drawing/2014/main" id="{DC30A5FB-6691-F164-16A2-E7AD20A5B8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0800" y="-19288"/>
            <a:ext cx="6583363" cy="822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399492C-C28C-C0B1-5030-5F31A1A6A410}"/>
              </a:ext>
            </a:extLst>
          </p:cNvPr>
          <p:cNvSpPr txBox="1"/>
          <p:nvPr/>
        </p:nvSpPr>
        <p:spPr>
          <a:xfrm>
            <a:off x="3419060" y="2698550"/>
            <a:ext cx="1938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궁정 회화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13565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Text 1"/>
          <p:cNvSpPr/>
          <p:nvPr/>
        </p:nvSpPr>
        <p:spPr>
          <a:xfrm>
            <a:off x="1401365" y="2063027"/>
            <a:ext cx="6157555" cy="694373"/>
          </a:xfrm>
          <a:prstGeom prst="rect">
            <a:avLst/>
          </a:prstGeom>
          <a:noFill/>
          <a:ln/>
        </p:spPr>
        <p:txBody>
          <a:bodyPr wrap="none" anchor="t"/>
          <a:lstStyle/>
          <a:p>
            <a:pPr marL="0" indent="0">
              <a:lnSpc>
                <a:spcPts val="5468"/>
              </a:lnSpc>
              <a:buNone/>
              <a:defRPr/>
            </a:pPr>
            <a:r>
              <a:rPr lang="en-US" sz="4374" dirty="0" err="1">
                <a:solidFill>
                  <a:srgbClr val="AE8625"/>
                </a:solidFill>
                <a:latin typeface="Prata"/>
                <a:ea typeface="Prata"/>
                <a:cs typeface="Prata"/>
              </a:rPr>
              <a:t>타지마할</a:t>
            </a:r>
            <a:endParaRPr lang="en-US" sz="4374" dirty="0"/>
          </a:p>
        </p:txBody>
      </p:sp>
      <p:sp>
        <p:nvSpPr>
          <p:cNvPr id="7" name="Text 3"/>
          <p:cNvSpPr/>
          <p:nvPr/>
        </p:nvSpPr>
        <p:spPr>
          <a:xfrm>
            <a:off x="1395829" y="3249691"/>
            <a:ext cx="5271551" cy="3081535"/>
          </a:xfrm>
          <a:prstGeom prst="rect">
            <a:avLst/>
          </a:prstGeom>
          <a:noFill/>
          <a:ln/>
        </p:spPr>
        <p:txBody>
          <a:bodyPr wrap="square" anchor="t"/>
          <a:lstStyle/>
          <a:p>
            <a:pPr marL="0" marR="0" indent="0" algn="l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kern="0" dirty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인도의 가장 대표적인 건축물이라 할 수 있는 </a:t>
            </a:r>
            <a:r>
              <a:rPr lang="ko-KR" altLang="en-US" sz="1800" kern="0" spc="0" dirty="0">
                <a:solidFill>
                  <a:schemeClr val="bg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타지마할의 건축은 주로 페르시아 양식과 초기 무굴 양식이 혼합되어 지어져 있습니다</a:t>
            </a:r>
            <a:r>
              <a:rPr lang="en-US" altLang="ko-KR" sz="1800" kern="0" spc="0" dirty="0">
                <a:solidFill>
                  <a:schemeClr val="bg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 </a:t>
            </a:r>
            <a:r>
              <a:rPr lang="ko-KR" altLang="en-US" sz="1800" kern="0" spc="0" dirty="0">
                <a:solidFill>
                  <a:schemeClr val="bg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원래 초기 무굴 양식의 건물들은 주로 붉은 빛 사암으로 지어진 경우가 많았는데</a:t>
            </a:r>
            <a:r>
              <a:rPr lang="en-US" altLang="ko-KR" sz="1800" kern="0" spc="0" dirty="0">
                <a:solidFill>
                  <a:schemeClr val="bg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sz="1800" kern="0" spc="0" dirty="0" err="1">
                <a:solidFill>
                  <a:schemeClr val="bg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샤</a:t>
            </a:r>
            <a:r>
              <a:rPr lang="ko-KR" altLang="en-US" sz="1800" kern="0" spc="0" dirty="0">
                <a:solidFill>
                  <a:schemeClr val="bg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ko-KR" altLang="en-US" sz="1800" kern="0" spc="0" dirty="0" err="1">
                <a:solidFill>
                  <a:schemeClr val="bg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자한의</a:t>
            </a:r>
            <a:r>
              <a:rPr lang="ko-KR" altLang="en-US" sz="1800" kern="0" spc="0" dirty="0">
                <a:solidFill>
                  <a:schemeClr val="bg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지시로 타지마할은 완전히 순백색의 대리석과 </a:t>
            </a:r>
            <a:r>
              <a:rPr lang="ko-KR" altLang="en-US" sz="1800" kern="0" spc="0" dirty="0" err="1">
                <a:solidFill>
                  <a:schemeClr val="bg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보석들만을</a:t>
            </a:r>
            <a:r>
              <a:rPr lang="ko-KR" altLang="en-US" sz="1800" kern="0" spc="0" dirty="0">
                <a:solidFill>
                  <a:schemeClr val="bg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이용해서 만들어졌다고 합니다</a:t>
            </a:r>
            <a:r>
              <a:rPr lang="en-US" altLang="ko-KR" sz="1800" kern="0" spc="0" dirty="0">
                <a:solidFill>
                  <a:schemeClr val="bg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  <a:endParaRPr lang="ko-KR" altLang="en-US" sz="1800" kern="0" spc="0" dirty="0">
              <a:solidFill>
                <a:schemeClr val="bg1"/>
              </a:solidFill>
              <a:effectLst/>
              <a:latin typeface="나눔고딕" panose="020D0604000000000000" pitchFamily="50" charset="-127"/>
            </a:endParaRPr>
          </a:p>
        </p:txBody>
      </p:sp>
      <p:sp>
        <p:nvSpPr>
          <p:cNvPr id="13" name="Text 7"/>
          <p:cNvSpPr/>
          <p:nvPr/>
        </p:nvSpPr>
        <p:spPr>
          <a:xfrm>
            <a:off x="9296400" y="5193149"/>
            <a:ext cx="3296007" cy="1777008"/>
          </a:xfrm>
          <a:prstGeom prst="rect">
            <a:avLst/>
          </a:prstGeom>
          <a:noFill/>
          <a:ln/>
        </p:spPr>
        <p:txBody>
          <a:bodyPr wrap="square" anchor="t"/>
          <a:lstStyle/>
          <a:p>
            <a:pPr marL="0" indent="0" algn="l">
              <a:lnSpc>
                <a:spcPts val="2799"/>
              </a:lnSpc>
              <a:buNone/>
              <a:defRPr/>
            </a:pPr>
            <a:endParaRPr lang="en-US" sz="1750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59F9E0CE-FE6E-A83A-9260-77D3FACB4F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0461" y="1953697"/>
            <a:ext cx="5925026" cy="4871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Text 1"/>
          <p:cNvSpPr/>
          <p:nvPr/>
        </p:nvSpPr>
        <p:spPr>
          <a:xfrm>
            <a:off x="833199" y="2935962"/>
            <a:ext cx="7477601" cy="958215"/>
          </a:xfrm>
          <a:prstGeom prst="rect">
            <a:avLst/>
          </a:prstGeom>
          <a:noFill/>
          <a:ln/>
        </p:spPr>
        <p:txBody>
          <a:bodyPr wrap="none" anchor="t"/>
          <a:lstStyle/>
          <a:p>
            <a:pPr marL="0" indent="0">
              <a:lnSpc>
                <a:spcPts val="7544"/>
              </a:lnSpc>
              <a:buNone/>
              <a:defRPr/>
            </a:pPr>
            <a:r>
              <a:rPr lang="en-US" sz="6036" dirty="0">
                <a:solidFill>
                  <a:schemeClr val="bg2">
                    <a:lumMod val="50000"/>
                  </a:schemeClr>
                </a:solidFill>
              </a:rPr>
              <a:t>&lt;</a:t>
            </a:r>
            <a:r>
              <a:rPr lang="ko-KR" altLang="en-US" sz="6036" dirty="0">
                <a:solidFill>
                  <a:schemeClr val="bg2">
                    <a:lumMod val="50000"/>
                  </a:schemeClr>
                </a:solidFill>
              </a:rPr>
              <a:t>가우디 </a:t>
            </a:r>
            <a:r>
              <a:rPr lang="ko-KR" altLang="en-US" sz="6036" dirty="0" err="1">
                <a:solidFill>
                  <a:schemeClr val="bg2">
                    <a:lumMod val="50000"/>
                  </a:schemeClr>
                </a:solidFill>
              </a:rPr>
              <a:t>라기니</a:t>
            </a:r>
            <a:r>
              <a:rPr lang="en-US" altLang="ko-KR" sz="6036" dirty="0">
                <a:solidFill>
                  <a:schemeClr val="bg2">
                    <a:lumMod val="50000"/>
                  </a:schemeClr>
                </a:solidFill>
              </a:rPr>
              <a:t>&gt;</a:t>
            </a:r>
            <a:endParaRPr lang="en-US" sz="6036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6" name="Text 2"/>
          <p:cNvSpPr/>
          <p:nvPr/>
        </p:nvSpPr>
        <p:spPr>
          <a:xfrm>
            <a:off x="833199" y="4227433"/>
            <a:ext cx="7477601" cy="1066205"/>
          </a:xfrm>
          <a:prstGeom prst="rect">
            <a:avLst/>
          </a:prstGeom>
          <a:noFill/>
          <a:ln/>
        </p:spPr>
        <p:txBody>
          <a:bodyPr wrap="square" anchor="t"/>
          <a:lstStyle/>
          <a:p>
            <a:pPr>
              <a:lnSpc>
                <a:spcPts val="2799"/>
              </a:lnSpc>
              <a:defRPr/>
            </a:pPr>
            <a:r>
              <a:rPr lang="ko-KR" altLang="en-US" sz="1800" kern="0" spc="0" dirty="0">
                <a:solidFill>
                  <a:schemeClr val="bg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가을 저녁을 주제로 </a:t>
            </a:r>
            <a:r>
              <a:rPr lang="ko-KR" altLang="en-US" kern="0" dirty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한 작품이며</a:t>
            </a:r>
            <a:r>
              <a:rPr lang="en-US" altLang="ko-KR" sz="1800" kern="0" spc="0" dirty="0">
                <a:solidFill>
                  <a:schemeClr val="bg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sz="1800" kern="0" spc="0" dirty="0" err="1">
                <a:solidFill>
                  <a:schemeClr val="bg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라기니는</a:t>
            </a:r>
            <a:r>
              <a:rPr lang="ko-KR" altLang="en-US" sz="1800" kern="0" spc="0" dirty="0">
                <a:solidFill>
                  <a:schemeClr val="bg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인도의 고전 음악에 쓰이는 음계인 </a:t>
            </a:r>
            <a:r>
              <a:rPr lang="ko-KR" altLang="en-US" sz="1800" kern="0" spc="0" dirty="0" err="1">
                <a:solidFill>
                  <a:schemeClr val="bg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라가의</a:t>
            </a:r>
            <a:r>
              <a:rPr lang="ko-KR" altLang="en-US" sz="1800" kern="0" spc="0" dirty="0">
                <a:solidFill>
                  <a:schemeClr val="bg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여성형을 나타냅니다</a:t>
            </a:r>
            <a:r>
              <a:rPr lang="en-US" altLang="ko-KR" sz="1800" kern="0" spc="0" dirty="0">
                <a:solidFill>
                  <a:schemeClr val="bg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 </a:t>
            </a:r>
            <a:r>
              <a:rPr lang="ko-KR" altLang="en-US" sz="1800" kern="0" spc="0" dirty="0">
                <a:solidFill>
                  <a:schemeClr val="bg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그림 중앙에 턱을 괴고 우울함에 </a:t>
            </a:r>
            <a:r>
              <a:rPr lang="ko-KR" altLang="en-US" sz="1800" kern="0" spc="0" dirty="0" err="1">
                <a:solidFill>
                  <a:schemeClr val="bg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빠져있는</a:t>
            </a:r>
            <a:r>
              <a:rPr lang="ko-KR" altLang="en-US" sz="1800" kern="0" spc="0" dirty="0">
                <a:solidFill>
                  <a:schemeClr val="bg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가우디의 모습은 연인과의 헤어짐으로 인한 사랑의 고통을 표현했다고 한다</a:t>
            </a:r>
            <a:r>
              <a:rPr lang="en-US" altLang="ko-KR" sz="1800" kern="0" spc="0" dirty="0">
                <a:solidFill>
                  <a:schemeClr val="bg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  <a:endParaRPr lang="ko-KR" altLang="en-US" sz="1800" kern="0" spc="0" dirty="0">
              <a:solidFill>
                <a:schemeClr val="bg1"/>
              </a:solidFill>
              <a:effectLst/>
              <a:latin typeface="나눔고딕" panose="020D0604000000000000" pitchFamily="50" charset="-127"/>
            </a:endParaRPr>
          </a:p>
          <a:p>
            <a:pPr marL="0" indent="0">
              <a:lnSpc>
                <a:spcPts val="2799"/>
              </a:lnSpc>
              <a:buNone/>
              <a:defRPr/>
            </a:pPr>
            <a:endParaRPr lang="en-US" sz="1750" dirty="0">
              <a:solidFill>
                <a:schemeClr val="bg1"/>
              </a:solidFill>
            </a:endParaRPr>
          </a:p>
        </p:txBody>
      </p:sp>
      <p:pic>
        <p:nvPicPr>
          <p:cNvPr id="4098" name="Picture 2" descr="국립중앙박물관에 불어온 인도의 문화 '새로운 작품으로 만나는 인도' : 네이버 블로그">
            <a:extLst>
              <a:ext uri="{FF2B5EF4-FFF2-40B4-BE49-F238E27FC236}">
                <a16:creationId xmlns:a16="http://schemas.microsoft.com/office/drawing/2014/main" id="{ED34C6F8-071F-2FDC-5DEA-5259BDB9C7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3999" y="0"/>
            <a:ext cx="5495925" cy="822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Text 1"/>
          <p:cNvSpPr/>
          <p:nvPr/>
        </p:nvSpPr>
        <p:spPr>
          <a:xfrm>
            <a:off x="833199" y="3067883"/>
            <a:ext cx="5554980" cy="694373"/>
          </a:xfrm>
          <a:prstGeom prst="rect">
            <a:avLst/>
          </a:prstGeom>
          <a:noFill/>
          <a:ln/>
        </p:spPr>
        <p:txBody>
          <a:bodyPr wrap="none" anchor="t"/>
          <a:lstStyle/>
          <a:p>
            <a:pPr marL="0" indent="0">
              <a:lnSpc>
                <a:spcPts val="5468"/>
              </a:lnSpc>
              <a:buNone/>
              <a:defRPr/>
            </a:pPr>
            <a:r>
              <a:rPr lang="en-US" sz="4374">
                <a:solidFill>
                  <a:srgbClr val="AE8625"/>
                </a:solidFill>
                <a:latin typeface="Prata"/>
                <a:ea typeface="Prata"/>
                <a:cs typeface="Prata"/>
              </a:rPr>
              <a:t>무굴 예술의 상징과 함의</a:t>
            </a:r>
            <a:endParaRPr lang="en-US" sz="4374"/>
          </a:p>
        </p:txBody>
      </p:sp>
      <p:sp>
        <p:nvSpPr>
          <p:cNvPr id="6" name="Text 2"/>
          <p:cNvSpPr/>
          <p:nvPr/>
        </p:nvSpPr>
        <p:spPr>
          <a:xfrm>
            <a:off x="833199" y="4095512"/>
            <a:ext cx="7477601" cy="1066205"/>
          </a:xfrm>
          <a:prstGeom prst="rect">
            <a:avLst/>
          </a:prstGeom>
          <a:noFill/>
          <a:ln/>
        </p:spPr>
        <p:txBody>
          <a:bodyPr wrap="square" anchor="t"/>
          <a:lstStyle/>
          <a:p>
            <a:pPr marL="0" indent="0">
              <a:lnSpc>
                <a:spcPts val="2799"/>
              </a:lnSpc>
              <a:buNone/>
              <a:defRPr/>
            </a:pPr>
            <a:r>
              <a:rPr lang="en-US" sz="1750">
                <a:solidFill>
                  <a:srgbClr val="CFCBBF"/>
                </a:solidFill>
                <a:latin typeface="Raleway"/>
                <a:ea typeface="Raleway"/>
                <a:cs typeface="Raleway"/>
              </a:rPr>
              <a:t>무굴 예술은 다양한 종교적, 신화적 상징과 기호를 활용하여 깊이 있는 의미를 담고 있습니다. 이슬람과 힌두교의 조화로운 결합은 당시 다원주의적 세계관을 반영하며, 연꽃, 맹수, 새와 같은 모티프는 영성과 구원의 메시지를 전달합니다.</a:t>
            </a:r>
            <a:endParaRPr lang="en-US" sz="1750"/>
          </a:p>
        </p:txBody>
      </p:sp>
      <p:pic>
        <p:nvPicPr>
          <p:cNvPr id="7" name="Picture 2" descr="국립중앙박물관에 불어온 인도의 문화 '새로운 작품으로 만나는 인도' : 네이버 블로그">
            <a:extLst>
              <a:ext uri="{FF2B5EF4-FFF2-40B4-BE49-F238E27FC236}">
                <a16:creationId xmlns:a16="http://schemas.microsoft.com/office/drawing/2014/main" id="{BD1EC17F-824C-2BC3-D53F-90C9272EFC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3999" y="0"/>
            <a:ext cx="5495925" cy="822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Text 1"/>
          <p:cNvSpPr/>
          <p:nvPr/>
        </p:nvSpPr>
        <p:spPr>
          <a:xfrm>
            <a:off x="2037993" y="1437084"/>
            <a:ext cx="5554980" cy="694373"/>
          </a:xfrm>
          <a:prstGeom prst="rect">
            <a:avLst/>
          </a:prstGeom>
          <a:noFill/>
          <a:ln/>
        </p:spPr>
        <p:txBody>
          <a:bodyPr wrap="none" anchor="t"/>
          <a:lstStyle/>
          <a:p>
            <a:pPr marL="0" indent="0">
              <a:lnSpc>
                <a:spcPts val="5468"/>
              </a:lnSpc>
              <a:buNone/>
              <a:defRPr/>
            </a:pPr>
            <a:r>
              <a:rPr lang="en-US" sz="4374" dirty="0" err="1">
                <a:solidFill>
                  <a:srgbClr val="AE8625"/>
                </a:solidFill>
                <a:latin typeface="Prata"/>
                <a:ea typeface="Prata"/>
                <a:cs typeface="Prata"/>
              </a:rPr>
              <a:t>무굴</a:t>
            </a:r>
            <a:r>
              <a:rPr lang="en-US" sz="4374" dirty="0">
                <a:solidFill>
                  <a:srgbClr val="AE8625"/>
                </a:solidFill>
                <a:latin typeface="Prata"/>
                <a:ea typeface="Prata"/>
                <a:cs typeface="Prata"/>
              </a:rPr>
              <a:t> </a:t>
            </a:r>
            <a:r>
              <a:rPr lang="en-US" sz="4374" dirty="0" err="1">
                <a:solidFill>
                  <a:srgbClr val="AE8625"/>
                </a:solidFill>
                <a:latin typeface="Prata"/>
                <a:ea typeface="Prata"/>
                <a:cs typeface="Prata"/>
              </a:rPr>
              <a:t>예술의</a:t>
            </a:r>
            <a:r>
              <a:rPr lang="en-US" sz="4374" dirty="0">
                <a:solidFill>
                  <a:srgbClr val="AE8625"/>
                </a:solidFill>
                <a:latin typeface="Prata"/>
                <a:ea typeface="Prata"/>
                <a:cs typeface="Prata"/>
              </a:rPr>
              <a:t> </a:t>
            </a:r>
            <a:r>
              <a:rPr lang="en-US" sz="4374" dirty="0" err="1">
                <a:solidFill>
                  <a:srgbClr val="AE8625"/>
                </a:solidFill>
                <a:latin typeface="Prata"/>
                <a:ea typeface="Prata"/>
                <a:cs typeface="Prata"/>
              </a:rPr>
              <a:t>회화적</a:t>
            </a:r>
            <a:r>
              <a:rPr lang="en-US" sz="4374" dirty="0">
                <a:solidFill>
                  <a:srgbClr val="AE8625"/>
                </a:solidFill>
                <a:latin typeface="Prata"/>
                <a:ea typeface="Prata"/>
                <a:cs typeface="Prata"/>
              </a:rPr>
              <a:t> </a:t>
            </a:r>
            <a:r>
              <a:rPr lang="en-US" sz="4374" dirty="0" err="1">
                <a:solidFill>
                  <a:srgbClr val="AE8625"/>
                </a:solidFill>
                <a:latin typeface="Prata"/>
                <a:ea typeface="Prata"/>
                <a:cs typeface="Prata"/>
              </a:rPr>
              <a:t>매력</a:t>
            </a:r>
            <a:endParaRPr lang="en-US" sz="4374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037993" y="2575798"/>
            <a:ext cx="3295888" cy="203692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037993" y="4890373"/>
            <a:ext cx="2777490" cy="347186"/>
          </a:xfrm>
          <a:prstGeom prst="rect">
            <a:avLst/>
          </a:prstGeom>
          <a:noFill/>
          <a:ln/>
        </p:spPr>
        <p:txBody>
          <a:bodyPr wrap="none" anchor="t"/>
          <a:lstStyle/>
          <a:p>
            <a:pPr marL="0" indent="0" algn="l">
              <a:lnSpc>
                <a:spcPts val="2734"/>
              </a:lnSpc>
              <a:buNone/>
              <a:defRPr/>
            </a:pPr>
            <a:r>
              <a:rPr lang="en-US" sz="2187">
                <a:solidFill>
                  <a:srgbClr val="AE8625"/>
                </a:solidFill>
                <a:latin typeface="Prata"/>
                <a:ea typeface="Prata"/>
                <a:cs typeface="Prata"/>
              </a:rPr>
              <a:t>섬세한 묘사</a:t>
            </a:r>
            <a:endParaRPr lang="en-US" sz="2187"/>
          </a:p>
        </p:txBody>
      </p:sp>
      <p:sp>
        <p:nvSpPr>
          <p:cNvPr id="7" name="Text 3"/>
          <p:cNvSpPr/>
          <p:nvPr/>
        </p:nvSpPr>
        <p:spPr>
          <a:xfrm>
            <a:off x="2037993" y="5370790"/>
            <a:ext cx="3295888" cy="1421606"/>
          </a:xfrm>
          <a:prstGeom prst="rect">
            <a:avLst/>
          </a:prstGeom>
          <a:noFill/>
          <a:ln/>
        </p:spPr>
        <p:txBody>
          <a:bodyPr wrap="square" anchor="t"/>
          <a:lstStyle/>
          <a:p>
            <a:pPr marL="0" indent="0" algn="l">
              <a:lnSpc>
                <a:spcPts val="2799"/>
              </a:lnSpc>
              <a:buNone/>
              <a:defRPr/>
            </a:pPr>
            <a:r>
              <a:rPr lang="en-US" sz="1750" dirty="0" err="1">
                <a:solidFill>
                  <a:srgbClr val="CFCBBF"/>
                </a:solidFill>
                <a:latin typeface="Raleway"/>
                <a:ea typeface="Raleway"/>
                <a:cs typeface="Raleway"/>
              </a:rPr>
              <a:t>무굴</a:t>
            </a:r>
            <a:r>
              <a:rPr lang="en-US" sz="1750" dirty="0">
                <a:solidFill>
                  <a:srgbClr val="CFCBBF"/>
                </a:solidFill>
                <a:latin typeface="Raleway"/>
                <a:ea typeface="Raleway"/>
                <a:cs typeface="Raleway"/>
              </a:rPr>
              <a:t> </a:t>
            </a:r>
            <a:r>
              <a:rPr lang="en-US" sz="1750" dirty="0" err="1">
                <a:solidFill>
                  <a:srgbClr val="CFCBBF"/>
                </a:solidFill>
                <a:latin typeface="Raleway"/>
                <a:ea typeface="Raleway"/>
                <a:cs typeface="Raleway"/>
              </a:rPr>
              <a:t>회화는</a:t>
            </a:r>
            <a:r>
              <a:rPr lang="en-US" sz="1750" dirty="0">
                <a:solidFill>
                  <a:srgbClr val="CFCBBF"/>
                </a:solidFill>
                <a:latin typeface="Raleway"/>
                <a:ea typeface="Raleway"/>
                <a:cs typeface="Raleway"/>
              </a:rPr>
              <a:t> </a:t>
            </a:r>
            <a:r>
              <a:rPr lang="en-US" sz="1750" dirty="0" err="1">
                <a:solidFill>
                  <a:srgbClr val="CFCBBF"/>
                </a:solidFill>
                <a:latin typeface="Raleway"/>
                <a:ea typeface="Raleway"/>
                <a:cs typeface="Raleway"/>
              </a:rPr>
              <a:t>인물</a:t>
            </a:r>
            <a:r>
              <a:rPr lang="en-US" sz="1750" dirty="0">
                <a:solidFill>
                  <a:srgbClr val="CFCBBF"/>
                </a:solidFill>
                <a:latin typeface="Raleway"/>
                <a:ea typeface="Raleway"/>
                <a:cs typeface="Raleway"/>
              </a:rPr>
              <a:t>, </a:t>
            </a:r>
            <a:r>
              <a:rPr lang="en-US" sz="1750" dirty="0" err="1">
                <a:solidFill>
                  <a:srgbClr val="CFCBBF"/>
                </a:solidFill>
                <a:latin typeface="Raleway"/>
                <a:ea typeface="Raleway"/>
                <a:cs typeface="Raleway"/>
              </a:rPr>
              <a:t>의상</a:t>
            </a:r>
            <a:r>
              <a:rPr lang="en-US" sz="1750" dirty="0">
                <a:solidFill>
                  <a:srgbClr val="CFCBBF"/>
                </a:solidFill>
                <a:latin typeface="Raleway"/>
                <a:ea typeface="Raleway"/>
                <a:cs typeface="Raleway"/>
              </a:rPr>
              <a:t>, </a:t>
            </a:r>
            <a:r>
              <a:rPr lang="en-US" sz="1750" dirty="0" err="1">
                <a:solidFill>
                  <a:srgbClr val="CFCBBF"/>
                </a:solidFill>
                <a:latin typeface="Raleway"/>
                <a:ea typeface="Raleway"/>
                <a:cs typeface="Raleway"/>
              </a:rPr>
              <a:t>장식</a:t>
            </a:r>
            <a:r>
              <a:rPr lang="en-US" sz="1750" dirty="0">
                <a:solidFill>
                  <a:srgbClr val="CFCBBF"/>
                </a:solidFill>
                <a:latin typeface="Raleway"/>
                <a:ea typeface="Raleway"/>
                <a:cs typeface="Raleway"/>
              </a:rPr>
              <a:t> </a:t>
            </a:r>
            <a:r>
              <a:rPr lang="en-US" sz="1750" dirty="0" err="1">
                <a:solidFill>
                  <a:srgbClr val="CFCBBF"/>
                </a:solidFill>
                <a:latin typeface="Raleway"/>
                <a:ea typeface="Raleway"/>
                <a:cs typeface="Raleway"/>
              </a:rPr>
              <a:t>등을</a:t>
            </a:r>
            <a:r>
              <a:rPr lang="en-US" sz="1750" dirty="0">
                <a:solidFill>
                  <a:srgbClr val="CFCBBF"/>
                </a:solidFill>
                <a:latin typeface="Raleway"/>
                <a:ea typeface="Raleway"/>
                <a:cs typeface="Raleway"/>
              </a:rPr>
              <a:t> </a:t>
            </a:r>
            <a:r>
              <a:rPr lang="en-US" sz="1750" dirty="0" err="1">
                <a:solidFill>
                  <a:srgbClr val="CFCBBF"/>
                </a:solidFill>
                <a:latin typeface="Raleway"/>
                <a:ea typeface="Raleway"/>
                <a:cs typeface="Raleway"/>
              </a:rPr>
              <a:t>매우</a:t>
            </a:r>
            <a:r>
              <a:rPr lang="en-US" sz="1750" dirty="0">
                <a:solidFill>
                  <a:srgbClr val="CFCBBF"/>
                </a:solidFill>
                <a:latin typeface="Raleway"/>
                <a:ea typeface="Raleway"/>
                <a:cs typeface="Raleway"/>
              </a:rPr>
              <a:t> </a:t>
            </a:r>
            <a:r>
              <a:rPr lang="en-US" sz="1750" dirty="0" err="1">
                <a:solidFill>
                  <a:srgbClr val="CFCBBF"/>
                </a:solidFill>
                <a:latin typeface="Raleway"/>
                <a:ea typeface="Raleway"/>
                <a:cs typeface="Raleway"/>
              </a:rPr>
              <a:t>정교하게</a:t>
            </a:r>
            <a:r>
              <a:rPr lang="en-US" sz="1750" dirty="0">
                <a:solidFill>
                  <a:srgbClr val="CFCBBF"/>
                </a:solidFill>
                <a:latin typeface="Raleway"/>
                <a:ea typeface="Raleway"/>
                <a:cs typeface="Raleway"/>
              </a:rPr>
              <a:t> </a:t>
            </a:r>
            <a:r>
              <a:rPr lang="en-US" sz="1750" dirty="0" err="1">
                <a:solidFill>
                  <a:srgbClr val="CFCBBF"/>
                </a:solidFill>
                <a:latin typeface="Raleway"/>
                <a:ea typeface="Raleway"/>
                <a:cs typeface="Raleway"/>
              </a:rPr>
              <a:t>묘사하여</a:t>
            </a:r>
            <a:r>
              <a:rPr lang="en-US" sz="1750" dirty="0">
                <a:solidFill>
                  <a:srgbClr val="CFCBBF"/>
                </a:solidFill>
                <a:latin typeface="Raleway"/>
                <a:ea typeface="Raleway"/>
                <a:cs typeface="Raleway"/>
              </a:rPr>
              <a:t> </a:t>
            </a:r>
            <a:r>
              <a:rPr lang="en-US" sz="1750" dirty="0" err="1">
                <a:solidFill>
                  <a:srgbClr val="CFCBBF"/>
                </a:solidFill>
                <a:latin typeface="Raleway"/>
                <a:ea typeface="Raleway"/>
                <a:cs typeface="Raleway"/>
              </a:rPr>
              <a:t>생동감</a:t>
            </a:r>
            <a:r>
              <a:rPr lang="en-US" sz="1750" dirty="0">
                <a:solidFill>
                  <a:srgbClr val="CFCBBF"/>
                </a:solidFill>
                <a:latin typeface="Raleway"/>
                <a:ea typeface="Raleway"/>
                <a:cs typeface="Raleway"/>
              </a:rPr>
              <a:t> </a:t>
            </a:r>
            <a:r>
              <a:rPr lang="en-US" sz="1750" dirty="0" err="1">
                <a:solidFill>
                  <a:srgbClr val="CFCBBF"/>
                </a:solidFill>
                <a:latin typeface="Raleway"/>
                <a:ea typeface="Raleway"/>
                <a:cs typeface="Raleway"/>
              </a:rPr>
              <a:t>넘치는</a:t>
            </a:r>
            <a:r>
              <a:rPr lang="en-US" sz="1750" dirty="0">
                <a:solidFill>
                  <a:srgbClr val="CFCBBF"/>
                </a:solidFill>
                <a:latin typeface="Raleway"/>
                <a:ea typeface="Raleway"/>
                <a:cs typeface="Raleway"/>
              </a:rPr>
              <a:t> </a:t>
            </a:r>
            <a:r>
              <a:rPr lang="en-US" sz="1750" dirty="0" err="1">
                <a:solidFill>
                  <a:srgbClr val="CFCBBF"/>
                </a:solidFill>
                <a:latin typeface="Raleway"/>
                <a:ea typeface="Raleway"/>
                <a:cs typeface="Raleway"/>
              </a:rPr>
              <a:t>장면을</a:t>
            </a:r>
            <a:r>
              <a:rPr lang="en-US" sz="1750" dirty="0">
                <a:solidFill>
                  <a:srgbClr val="CFCBBF"/>
                </a:solidFill>
                <a:latin typeface="Raleway"/>
                <a:ea typeface="Raleway"/>
                <a:cs typeface="Raleway"/>
              </a:rPr>
              <a:t> </a:t>
            </a:r>
            <a:r>
              <a:rPr lang="en-US" sz="1750" dirty="0" err="1">
                <a:solidFill>
                  <a:srgbClr val="CFCBBF"/>
                </a:solidFill>
                <a:latin typeface="Raleway"/>
                <a:ea typeface="Raleway"/>
                <a:cs typeface="Raleway"/>
              </a:rPr>
              <a:t>연출합니다</a:t>
            </a:r>
            <a:r>
              <a:rPr lang="en-US" sz="1750" dirty="0">
                <a:solidFill>
                  <a:srgbClr val="CFCBBF"/>
                </a:solidFill>
                <a:latin typeface="Raleway"/>
                <a:ea typeface="Raleway"/>
                <a:cs typeface="Raleway"/>
              </a:rPr>
              <a:t>. </a:t>
            </a:r>
            <a:endParaRPr lang="en-US" sz="17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667137" y="2575798"/>
            <a:ext cx="3296007" cy="2037040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667137" y="4890492"/>
            <a:ext cx="2777490" cy="347186"/>
          </a:xfrm>
          <a:prstGeom prst="rect">
            <a:avLst/>
          </a:prstGeom>
          <a:noFill/>
          <a:ln/>
        </p:spPr>
        <p:txBody>
          <a:bodyPr wrap="none" anchor="t"/>
          <a:lstStyle/>
          <a:p>
            <a:pPr marL="0" indent="0" algn="l">
              <a:lnSpc>
                <a:spcPts val="2734"/>
              </a:lnSpc>
              <a:buNone/>
              <a:defRPr/>
            </a:pPr>
            <a:r>
              <a:rPr lang="en-US" sz="2187">
                <a:solidFill>
                  <a:srgbClr val="AE8625"/>
                </a:solidFill>
                <a:latin typeface="Prata"/>
                <a:ea typeface="Prata"/>
                <a:cs typeface="Prata"/>
              </a:rPr>
              <a:t>화려한 색감</a:t>
            </a:r>
            <a:endParaRPr lang="en-US" sz="2187"/>
          </a:p>
        </p:txBody>
      </p:sp>
      <p:sp>
        <p:nvSpPr>
          <p:cNvPr id="10" name="Text 5"/>
          <p:cNvSpPr/>
          <p:nvPr/>
        </p:nvSpPr>
        <p:spPr>
          <a:xfrm>
            <a:off x="5667137" y="5370909"/>
            <a:ext cx="3296007" cy="1421606"/>
          </a:xfrm>
          <a:prstGeom prst="rect">
            <a:avLst/>
          </a:prstGeom>
          <a:noFill/>
          <a:ln/>
        </p:spPr>
        <p:txBody>
          <a:bodyPr wrap="square" anchor="t"/>
          <a:lstStyle/>
          <a:p>
            <a:pPr marL="0" indent="0" algn="l">
              <a:lnSpc>
                <a:spcPts val="2799"/>
              </a:lnSpc>
              <a:buNone/>
              <a:defRPr/>
            </a:pPr>
            <a:r>
              <a:rPr lang="en-US" sz="1750">
                <a:solidFill>
                  <a:srgbClr val="CFCBBF"/>
                </a:solidFill>
                <a:latin typeface="Raleway"/>
                <a:ea typeface="Raleway"/>
                <a:cs typeface="Raleway"/>
              </a:rPr>
              <a:t>무굴 회화는 진귀한 안료를 사용하여 매우 선명하고 풍부한 색감을 자랑합니다. 금, 청금석, 진주 등의 장식이 화려함을 더합니다.</a:t>
            </a:r>
            <a:endParaRPr lang="en-US" sz="175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9296400" y="2575798"/>
            <a:ext cx="3296007" cy="2037040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296400" y="4890492"/>
            <a:ext cx="2777490" cy="347186"/>
          </a:xfrm>
          <a:prstGeom prst="rect">
            <a:avLst/>
          </a:prstGeom>
          <a:noFill/>
          <a:ln/>
        </p:spPr>
        <p:txBody>
          <a:bodyPr wrap="none" anchor="t"/>
          <a:lstStyle/>
          <a:p>
            <a:pPr marL="0" indent="0" algn="l">
              <a:lnSpc>
                <a:spcPts val="2734"/>
              </a:lnSpc>
              <a:buNone/>
              <a:defRPr/>
            </a:pPr>
            <a:r>
              <a:rPr lang="en-US" sz="2187">
                <a:solidFill>
                  <a:srgbClr val="AE8625"/>
                </a:solidFill>
                <a:latin typeface="Prata"/>
                <a:ea typeface="Prata"/>
                <a:cs typeface="Prata"/>
              </a:rPr>
              <a:t>상징적 이미지</a:t>
            </a:r>
            <a:endParaRPr lang="en-US" sz="2187"/>
          </a:p>
        </p:txBody>
      </p:sp>
      <p:sp>
        <p:nvSpPr>
          <p:cNvPr id="13" name="Text 7"/>
          <p:cNvSpPr/>
          <p:nvPr/>
        </p:nvSpPr>
        <p:spPr>
          <a:xfrm>
            <a:off x="9296400" y="5370909"/>
            <a:ext cx="3296007" cy="1421606"/>
          </a:xfrm>
          <a:prstGeom prst="rect">
            <a:avLst/>
          </a:prstGeom>
          <a:noFill/>
          <a:ln/>
        </p:spPr>
        <p:txBody>
          <a:bodyPr wrap="square" anchor="t"/>
          <a:lstStyle/>
          <a:p>
            <a:pPr marL="0" indent="0" algn="l">
              <a:lnSpc>
                <a:spcPts val="2799"/>
              </a:lnSpc>
              <a:buNone/>
              <a:defRPr/>
            </a:pPr>
            <a:r>
              <a:rPr lang="en-US" sz="1750">
                <a:solidFill>
                  <a:srgbClr val="CFCBBF"/>
                </a:solidFill>
                <a:latin typeface="Raleway"/>
                <a:ea typeface="Raleway"/>
                <a:cs typeface="Raleway"/>
              </a:rPr>
              <a:t>무굴 회화에는 신화적, 종교적 상징이 풍부하게 담겨있습니다. 이러한 상징적 요소들이 작품에 깊이 있는 의미를 부여합니다.</a:t>
            </a:r>
            <a:endParaRPr lang="en-US" sz="175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theme/theme1.xml><?xml version="1.0" encoding="utf-8"?>
<a:theme xmlns:a="http://schemas.openxmlformats.org/drawing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0000FF"/>
      </a:hlink>
      <a:folHlink>
        <a:srgbClr val="800080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</TotalTime>
  <Words>437</Words>
  <Application>Microsoft Office PowerPoint</Application>
  <PresentationFormat>사용자 지정</PresentationFormat>
  <Paragraphs>43</Paragraphs>
  <Slides>10</Slides>
  <Notes>10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7" baseType="lpstr">
      <vt:lpstr>Prata</vt:lpstr>
      <vt:lpstr>나눔고딕</vt:lpstr>
      <vt:lpstr>함초롬바탕</vt:lpstr>
      <vt:lpstr>Arial</vt:lpstr>
      <vt:lpstr>Calibri</vt:lpstr>
      <vt:lpstr>Raleway</vt:lpstr>
      <vt:lpstr>한컴오피스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>PptxGenJS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ADMIN</cp:lastModifiedBy>
  <cp:revision>11</cp:revision>
  <dcterms:created xsi:type="dcterms:W3CDTF">2024-05-29T04:30:52Z</dcterms:created>
  <dcterms:modified xsi:type="dcterms:W3CDTF">2024-08-19T17:31:01Z</dcterms:modified>
  <cp:version/>
</cp:coreProperties>
</file>